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7"/>
  </p:notesMasterIdLst>
  <p:sldIdLst>
    <p:sldId id="256" r:id="rId2"/>
    <p:sldId id="258" r:id="rId3"/>
    <p:sldId id="261" r:id="rId4"/>
    <p:sldId id="260" r:id="rId5"/>
    <p:sldId id="265" r:id="rId6"/>
    <p:sldId id="262" r:id="rId7"/>
    <p:sldId id="264" r:id="rId8"/>
    <p:sldId id="263" r:id="rId9"/>
    <p:sldId id="271" r:id="rId10"/>
    <p:sldId id="268" r:id="rId11"/>
    <p:sldId id="267" r:id="rId12"/>
    <p:sldId id="266" r:id="rId13"/>
    <p:sldId id="269" r:id="rId14"/>
    <p:sldId id="270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2BF5"/>
    <a:srgbClr val="822614"/>
    <a:srgbClr val="940C02"/>
    <a:srgbClr val="873B3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C1BA6-C232-4643-B948-DC103EB3D94C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B7BE9-89EA-4DCC-BD96-96ED303F5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E61A-68E9-4F12-B258-5943864CDFC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9A9CE6-1B6E-4165-B2FF-A0BF9F18C1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E61A-68E9-4F12-B258-5943864CDFC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9CE6-1B6E-4165-B2FF-A0BF9F18C1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E61A-68E9-4F12-B258-5943864CDFC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9CE6-1B6E-4165-B2FF-A0BF9F18C1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77E61A-68E9-4F12-B258-5943864CDFC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B9A9CE6-1B6E-4165-B2FF-A0BF9F18C1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E61A-68E9-4F12-B258-5943864CDFC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9CE6-1B6E-4165-B2FF-A0BF9F18C1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E61A-68E9-4F12-B258-5943864CDFC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9CE6-1B6E-4165-B2FF-A0BF9F18C1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9CE6-1B6E-4165-B2FF-A0BF9F18C1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E61A-68E9-4F12-B258-5943864CDFC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E61A-68E9-4F12-B258-5943864CDFC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9CE6-1B6E-4165-B2FF-A0BF9F18C1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E61A-68E9-4F12-B258-5943864CDFC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9CE6-1B6E-4165-B2FF-A0BF9F18C1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77E61A-68E9-4F12-B258-5943864CDFC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B9A9CE6-1B6E-4165-B2FF-A0BF9F18C1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E61A-68E9-4F12-B258-5943864CDFC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9A9CE6-1B6E-4165-B2FF-A0BF9F18C1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977E61A-68E9-4F12-B258-5943864CDFC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B9A9CE6-1B6E-4165-B2FF-A0BF9F18C1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M:\Фотографии\Никольский храм\060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13384" cy="574512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0"/>
            <a:ext cx="7408912" cy="1052736"/>
          </a:xfrm>
        </p:spPr>
        <p:txBody>
          <a:bodyPr anchor="b"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Жизнь и подвиг священномученика Николая Егорьевского</a:t>
            </a:r>
            <a:endParaRPr lang="ru-RU" sz="28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5949280"/>
            <a:ext cx="3545971" cy="830997"/>
          </a:xfrm>
          <a:prstGeom prst="rect">
            <a:avLst/>
          </a:prstGeom>
          <a:noFill/>
        </p:spPr>
        <p:txBody>
          <a:bodyPr wrap="none" lIns="91440" tIns="45720" rIns="91440" bIns="45720" anchor="t" anchorCtr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i="1" cap="all" spc="0" dirty="0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Новомученики</a:t>
            </a:r>
            <a:br>
              <a:rPr lang="ru-RU" sz="2400" b="1" i="1" cap="all" spc="0" dirty="0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2400" b="1" i="1" cap="all" spc="0" dirty="0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i="1" cap="all" spc="0" dirty="0" err="1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ЕгорьЕвского</a:t>
            </a:r>
            <a:r>
              <a:rPr lang="ru-RU" sz="2400" b="1" i="1" cap="all" spc="0" dirty="0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края</a:t>
            </a:r>
            <a:endParaRPr lang="ru-RU" sz="2400" b="1" i="1" cap="all" spc="0" dirty="0">
              <a:ln/>
              <a:solidFill>
                <a:srgbClr val="FFC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8" name="Picture 4" descr="M:\Фотографии\2016\Ноябрь\Храм\IMG_0973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9815" y="404664"/>
            <a:ext cx="1172665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1394216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6732" y="1340768"/>
            <a:ext cx="5437268" cy="645507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/>
              <a:t>     В 1920 году Николай </a:t>
            </a:r>
            <a:r>
              <a:rPr lang="ru-RU" sz="2000" dirty="0" err="1" smtClean="0"/>
              <a:t>Власович</a:t>
            </a:r>
            <a:r>
              <a:rPr lang="ru-RU" sz="2000" dirty="0" smtClean="0"/>
              <a:t> становится диаконом и до 1929 года служит в Белом соборе. Сохранился текст его присяги во  дьякона.</a:t>
            </a:r>
          </a:p>
          <a:p>
            <a:pPr algn="just">
              <a:buNone/>
            </a:pPr>
            <a:r>
              <a:rPr lang="ru-RU" sz="2000" dirty="0" smtClean="0"/>
              <a:t>     В 1929  году он принимает сан священника и становится настоятелем Никольского храма с. </a:t>
            </a:r>
            <a:r>
              <a:rPr lang="ru-RU" sz="2000" dirty="0" err="1" smtClean="0"/>
              <a:t>Николо-Крутины</a:t>
            </a:r>
            <a:r>
              <a:rPr lang="ru-RU" sz="2000" dirty="0" smtClean="0"/>
              <a:t>.</a:t>
            </a:r>
          </a:p>
          <a:p>
            <a:pPr algn="just">
              <a:buNone/>
            </a:pPr>
            <a:r>
              <a:rPr lang="ru-RU" sz="2000" dirty="0" smtClean="0"/>
              <a:t>     Отец Николай был ревностным христианином. В записной книжке сохранилась запись о том, что в 1930 году он ходил пешком на богомолье в </a:t>
            </a:r>
            <a:r>
              <a:rPr lang="ru-RU" sz="2000" dirty="0" err="1" smtClean="0"/>
              <a:t>Николо-Радовицкий</a:t>
            </a:r>
            <a:r>
              <a:rPr lang="ru-RU" sz="2000" dirty="0" smtClean="0"/>
              <a:t> монастырь. </a:t>
            </a:r>
            <a:endParaRPr lang="ru-RU" sz="2000" dirty="0"/>
          </a:p>
        </p:txBody>
      </p:sp>
      <p:pic>
        <p:nvPicPr>
          <p:cNvPr id="1026" name="Picture 2" descr="C:\Users\дом\Desktop\DSC_0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80561">
            <a:off x="485723" y="2807164"/>
            <a:ext cx="1896699" cy="2453829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49028"/>
          <a:stretch>
            <a:fillRect/>
          </a:stretch>
        </p:blipFill>
        <p:spPr bwMode="auto">
          <a:xfrm rot="650132">
            <a:off x="2068635" y="3922829"/>
            <a:ext cx="1673451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http://www.history-ryazan.ru/gallery2/d/51017-3/egorievsk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764704"/>
            <a:ext cx="3024336" cy="21137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63888" y="260648"/>
            <a:ext cx="5580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Принятие сана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1960" y="908720"/>
            <a:ext cx="4608512" cy="5696419"/>
          </a:xfrm>
        </p:spPr>
        <p:txBody>
          <a:bodyPr>
            <a:normAutofit fontScale="47500" lnSpcReduction="20000"/>
          </a:bodyPr>
          <a:lstStyle/>
          <a:p>
            <a:r>
              <a:rPr lang="ru-RU" sz="3400" dirty="0" smtClean="0"/>
              <a:t>3 февраля 1931 года священник Николай Голышев был арестован и обвинен в том, что ведет антисоветскую агитацию. 25 февраля 1931 года Тройка ОГПУ приговорила его к пяти годам заключения в концлагерь в Сибирь.</a:t>
            </a:r>
          </a:p>
          <a:p>
            <a:r>
              <a:rPr lang="ru-RU" sz="3400" dirty="0" smtClean="0"/>
              <a:t>Урал… Река Вишера. Бескрайняя тайга. Среди леса − концлагерь.</a:t>
            </a:r>
          </a:p>
          <a:p>
            <a:endParaRPr lang="ru-RU" sz="3400" dirty="0" smtClean="0"/>
          </a:p>
          <a:p>
            <a:r>
              <a:rPr lang="ru-RU" sz="3400" dirty="0" smtClean="0"/>
              <a:t>На берегу реки Вишеры огромная груда бревен: здесь разбирали плоты, сплавляемые сверху. Все пространство усеяно заключенными. Одни вручную поднимают огромные бревна с прибывших плотов на высокий берег, другие грузят готовые доски и брусья на баржи. Работали по 9-10 часов, скудное питание, не все выдерживают. Молиться и креститься на виду нельзя, это делается только под одеялом (так вспоминают о </a:t>
            </a:r>
            <a:r>
              <a:rPr lang="ru-RU" sz="3400" dirty="0" err="1" smtClean="0"/>
              <a:t>Вишерских</a:t>
            </a:r>
            <a:r>
              <a:rPr lang="ru-RU" sz="3400" dirty="0" smtClean="0"/>
              <a:t> лагерях бывшие заключенные).</a:t>
            </a:r>
          </a:p>
          <a:p>
            <a:r>
              <a:rPr lang="ru-RU" sz="3400" dirty="0" smtClean="0"/>
              <a:t>5 лет каторги выдержал отец Николай. Здесь он сильно подорвал свое здоровье. Отбыв наказание, отец Николай вернулся домой и продолжил служить в Никольском Храме.</a:t>
            </a:r>
          </a:p>
          <a:p>
            <a:pPr>
              <a:buNone/>
            </a:pPr>
            <a:r>
              <a:rPr lang="ru-RU" sz="3400" dirty="0" smtClean="0"/>
              <a:t>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24578" name="Picture 2" descr="http://www.stihi.ru/pics/2013/04/08/1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3254100" cy="25922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59632" y="332656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 Narrow" pitchFamily="34" charset="0"/>
              </a:rPr>
              <a:t>Первый арест и ссылка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5124" name="Picture 4" descr="http://www.xxlbook.ru/imgh1240030.png"/>
          <p:cNvPicPr>
            <a:picLocks noChangeAspect="1" noChangeArrowheads="1"/>
          </p:cNvPicPr>
          <p:nvPr/>
        </p:nvPicPr>
        <p:blipFill>
          <a:blip r:embed="rId3" cstate="print"/>
          <a:srcRect l="1710" t="4358" r="1652" b="7472"/>
          <a:stretch>
            <a:fillRect/>
          </a:stretch>
        </p:blipFill>
        <p:spPr bwMode="auto">
          <a:xfrm>
            <a:off x="1043608" y="4293096"/>
            <a:ext cx="3096344" cy="2108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692696"/>
            <a:ext cx="4177604" cy="4104456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/>
              <a:t>В ночь под праздник Богоявления 19 января 1938 года сотрудники НКВД арестовали отца Николая и заключили в тюрьму города Егорьевска. 23 и 25 января отец Николай был допрошен.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/>
              <a:t>Особенную ценность представляет записка священномученика Николая, переданная им из тюрьмы в январе 1938 года. В ней батюшка прощается со своей семьей навсегда, т.к. он осознает близость смерти («едва ли уцелею», − пишет он). </a:t>
            </a:r>
            <a:endParaRPr lang="ru-RU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4581128"/>
            <a:ext cx="87154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Он просит семью: </a:t>
            </a:r>
            <a:r>
              <a:rPr lang="ru-RU" i="1" dirty="0" smtClean="0">
                <a:solidFill>
                  <a:schemeClr val="bg1"/>
                </a:solidFill>
                <a:latin typeface="+mj-lt"/>
              </a:rPr>
              <a:t>«Молитесь за меня. Не поминайте меня лихом, потому что страдаем мы за мои грехи, а не за те обвинения, которые мне предъявляют». </a:t>
            </a:r>
            <a:r>
              <a:rPr lang="ru-RU" i="1" dirty="0" smtClean="0">
                <a:latin typeface="+mj-lt"/>
              </a:rPr>
              <a:t>Он дает последний завет своей семье: </a:t>
            </a:r>
            <a:r>
              <a:rPr lang="ru-RU" i="1" dirty="0" smtClean="0">
                <a:solidFill>
                  <a:schemeClr val="bg1"/>
                </a:solidFill>
                <a:latin typeface="+mj-lt"/>
              </a:rPr>
              <a:t>«Не забывайте Бога, Божию Матерь и святителя Николая. Под покровительство святителя Николая я вас отдаю. До гроба любящий вас папочка». </a:t>
            </a:r>
            <a:r>
              <a:rPr lang="ru-RU" i="1" dirty="0" smtClean="0">
                <a:latin typeface="+mj-lt"/>
              </a:rPr>
              <a:t>В тексте записки нет душевного смятения, </a:t>
            </a:r>
            <a:r>
              <a:rPr lang="ru-RU" i="1" dirty="0" err="1" smtClean="0">
                <a:latin typeface="+mj-lt"/>
              </a:rPr>
              <a:t>себяжеления</a:t>
            </a:r>
            <a:r>
              <a:rPr lang="ru-RU" i="1" dirty="0" smtClean="0">
                <a:latin typeface="+mj-lt"/>
              </a:rPr>
              <a:t> и лишних переживаний. Она наоборот свидетельствует о мирном духе и высоте покаяния святого мученика</a:t>
            </a:r>
            <a:r>
              <a:rPr lang="ru-RU" dirty="0" smtClean="0">
                <a:latin typeface="+mj-lt"/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3013" t="7560" r="10859" b="7252"/>
          <a:stretch>
            <a:fillRect/>
          </a:stretch>
        </p:blipFill>
        <p:spPr bwMode="auto">
          <a:xfrm>
            <a:off x="323528" y="980728"/>
            <a:ext cx="4386570" cy="337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835696" y="188640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 Narrow" pitchFamily="34" charset="0"/>
              </a:rPr>
              <a:t>Прощальная записка</a:t>
            </a:r>
            <a:endParaRPr lang="ru-RU" sz="32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M:\брошюра\Архив о. Романа\начало 1980-х г..jpg"/>
          <p:cNvPicPr>
            <a:picLocks noChangeAspect="1" noChangeArrowheads="1"/>
          </p:cNvPicPr>
          <p:nvPr/>
        </p:nvPicPr>
        <p:blipFill>
          <a:blip r:embed="rId2" cstate="print"/>
          <a:srcRect l="15000" t="6032" b="7352"/>
          <a:stretch>
            <a:fillRect/>
          </a:stretch>
        </p:blipFill>
        <p:spPr bwMode="auto">
          <a:xfrm>
            <a:off x="251520" y="1772816"/>
            <a:ext cx="2448272" cy="352839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979374"/>
            <a:ext cx="3384376" cy="261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M:\брошюра\новый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501008"/>
            <a:ext cx="3282718" cy="223224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563888" y="47667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Священник Николай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Голышев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Times New Roman"/>
                <a:cs typeface="Times New Roman"/>
              </a:rPr>
              <a:t>17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Times New Roman"/>
                <a:cs typeface="Times New Roman"/>
              </a:rPr>
              <a:t>февраля 1938 </a:t>
            </a:r>
            <a:r>
              <a:rPr lang="ru-RU" smtClean="0">
                <a:solidFill>
                  <a:schemeClr val="tx1">
                    <a:lumMod val="50000"/>
                    <a:lumOff val="50000"/>
                  </a:schemeClr>
                </a:solidFill>
                <a:ea typeface="Times New Roman"/>
                <a:cs typeface="Times New Roman"/>
              </a:rPr>
              <a:t>года  </a:t>
            </a:r>
            <a:r>
              <a:rPr lang="ru-RU" smtClean="0">
                <a:solidFill>
                  <a:schemeClr val="tx1">
                    <a:lumMod val="50000"/>
                    <a:lumOff val="50000"/>
                  </a:schemeClr>
                </a:solidFill>
                <a:ea typeface="Times New Roman"/>
                <a:cs typeface="Times New Roman"/>
              </a:rPr>
              <a:t>был расстрелян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Times New Roman"/>
                <a:cs typeface="Times New Roman"/>
              </a:rPr>
              <a:t>на полигоне Бутово под Москвой. Он погребен в общей безвестной могиле.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algn="just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 1938 году Никольский храм с. Николо-Крутины был варварски разграблен. Иконы и утварь расхищены. Здание церкви использовали как складское помещение.</a:t>
            </a:r>
          </a:p>
          <a:p>
            <a:pPr algn="just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404664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 Narrow" pitchFamily="34" charset="0"/>
              </a:rPr>
              <a:t>Мученическая кончина</a:t>
            </a:r>
            <a:endParaRPr lang="ru-RU" sz="32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:\Users\дом\Desktop\Фото для презентации про отца Николая\DSC01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092330"/>
            <a:ext cx="3905277" cy="292895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639498"/>
            <a:ext cx="8429684" cy="2357454"/>
          </a:xfrm>
        </p:spPr>
        <p:txBody>
          <a:bodyPr>
            <a:normAutofit fontScale="92500" lnSpcReduction="10000"/>
          </a:bodyPr>
          <a:lstStyle/>
          <a:p>
            <a:pPr indent="274320" algn="just">
              <a:buNone/>
            </a:pPr>
            <a:r>
              <a:rPr lang="ru-RU" dirty="0" smtClean="0"/>
              <a:t>	17 февраля стал особым днем в нашем приходе. В этот день в храме совершается торжественное праздничное богослужение, Приезжают родственники отца Николая и гости. Ученики Воскресной школы готовят небольшой концерт. </a:t>
            </a:r>
          </a:p>
          <a:p>
            <a:pPr indent="274320" algn="just">
              <a:buNone/>
            </a:pP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889035"/>
            <a:ext cx="4176464" cy="313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 descr="C:\Users\дом\Desktop\Фото для презентации про отца Николая\IMG_1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88640"/>
            <a:ext cx="7800864" cy="585065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9552" y="6093296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Ученики Воскресной школы у храма Воскресения Христова в Бутово</a:t>
            </a:r>
          </a:p>
          <a:p>
            <a:pPr algn="ctr"/>
            <a:r>
              <a:rPr lang="ru-RU" dirty="0" smtClean="0"/>
              <a:t>на месте  убиения отца Николая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Narrow" pitchFamily="34" charset="0"/>
              </a:rPr>
              <a:t>Современное почитание священномученика Николая Голышева</a:t>
            </a:r>
            <a:endParaRPr lang="ru-RU" sz="24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365104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МОУ СОШ №12 г. Егорьевска .</a:t>
            </a:r>
            <a:br>
              <a:rPr lang="ru-RU" dirty="0" smtClean="0"/>
            </a:br>
            <a:r>
              <a:rPr lang="ru-RU" dirty="0" smtClean="0"/>
              <a:t>Аксёнова  Иулиания Романовна</a:t>
            </a:r>
            <a:br>
              <a:rPr lang="ru-RU" dirty="0" smtClean="0"/>
            </a:br>
            <a:r>
              <a:rPr lang="en-US" dirty="0" smtClean="0"/>
              <a:t>6</a:t>
            </a:r>
            <a:r>
              <a:rPr lang="ru-RU" dirty="0" smtClean="0"/>
              <a:t> «В» класс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3100" dirty="0" smtClean="0"/>
              <a:t>Преподаватель : Аксёнова Юлия Владимировна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Источники:</a:t>
            </a:r>
            <a:br>
              <a:rPr lang="ru-RU" dirty="0" smtClean="0"/>
            </a:br>
            <a:r>
              <a:rPr lang="en-US" dirty="0" smtClean="0"/>
              <a:t>http://nikolskiy-hram.cerkov.ru</a:t>
            </a:r>
            <a:r>
              <a:rPr lang="ru-RU" dirty="0" smtClean="0"/>
              <a:t>;</a:t>
            </a:r>
            <a:br>
              <a:rPr lang="ru-RU" dirty="0" smtClean="0"/>
            </a:br>
            <a:r>
              <a:rPr lang="ru-RU" dirty="0" smtClean="0"/>
              <a:t>семейный фотоархив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bezogr.ru/obekti-kuleturnogo-naslediya-regionalenogo-znacheniya-egoreevs/13525_html_m435545cb.jpg"/>
          <p:cNvPicPr>
            <a:picLocks noChangeAspect="1" noChangeArrowheads="1"/>
          </p:cNvPicPr>
          <p:nvPr/>
        </p:nvPicPr>
        <p:blipFill>
          <a:blip r:embed="rId2" cstate="print"/>
          <a:srcRect l="5660"/>
          <a:stretch>
            <a:fillRect/>
          </a:stretch>
        </p:blipFill>
        <p:spPr bwMode="auto">
          <a:xfrm>
            <a:off x="395536" y="404664"/>
            <a:ext cx="4127533" cy="3281389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4500570"/>
            <a:ext cx="6264696" cy="1736742"/>
          </a:xfrm>
        </p:spPr>
        <p:txBody>
          <a:bodyPr>
            <a:normAutofit fontScale="85000" lnSpcReduction="20000"/>
          </a:bodyPr>
          <a:lstStyle/>
          <a:p>
            <a:pPr marL="0" indent="27432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Никольском храме с. Николо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Крутины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есть особый небесный  покровитель – священномученик Николай Голышев. Он был последним настоятелем храма до его закрытия,   пострадал за веру Христову и был расстрелян  в 1938 г. На полигоне Бутово под Москвой.</a:t>
            </a:r>
          </a:p>
        </p:txBody>
      </p:sp>
      <p:pic>
        <p:nvPicPr>
          <p:cNvPr id="2049" name="Picture 1" descr="C:\Users\дом\Desktop\Фото для презентации про отца Николая\IMG_0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4309079" cy="323181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201370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788024" y="404664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 Narrow" pitchFamily="34" charset="0"/>
              </a:rPr>
              <a:t>Небесный покровитель</a:t>
            </a:r>
            <a:endParaRPr lang="ru-RU" sz="32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057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Users\дом\Desktop\Фото для презентации про отца Николая\IMG_0990.jpg"/>
          <p:cNvPicPr>
            <a:picLocks noChangeAspect="1" noChangeArrowheads="1"/>
          </p:cNvPicPr>
          <p:nvPr/>
        </p:nvPicPr>
        <p:blipFill>
          <a:blip r:embed="rId2" cstate="print"/>
          <a:srcRect l="2899" t="11595" r="4347" b="11108"/>
          <a:stretch>
            <a:fillRect/>
          </a:stretch>
        </p:blipFill>
        <p:spPr bwMode="auto">
          <a:xfrm>
            <a:off x="179512" y="2060848"/>
            <a:ext cx="4572032" cy="285752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764704"/>
            <a:ext cx="8229600" cy="1296144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        Житие  священномученика небольшое. Оно составлено на основании протоколов его допросов. Дополнено сведениями из воспоминаний родственников и его записных книжек.</a:t>
            </a:r>
            <a:endParaRPr lang="ru-RU" dirty="0"/>
          </a:p>
        </p:txBody>
      </p:sp>
      <p:pic>
        <p:nvPicPr>
          <p:cNvPr id="17410" name="Picture 2" descr="C:\Users\дом\Desktop\Фото для презентации про отца Николая\P1070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996952"/>
            <a:ext cx="3936438" cy="29523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76056" y="609329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Внук о. Николая, Голышев А. С.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508518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Витрина с личными вещами о. Николая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allAtOnce"/>
      <p:bldP spid="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3306" y="214290"/>
            <a:ext cx="5043494" cy="6215106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/>
              <a:t>         Священномученик Николай родился 3 мая 1882 года в селе Губино Бронницкого уезда Московской губернии в очень бедной крестьянской семье Власия и Евдокии Голышевых . Шестеро его братьев и сестёр умерли во младенчестве. Недолго прожила и мать . Осиротевших детей вырастила их старшая сестра – Мария .</a:t>
            </a:r>
          </a:p>
          <a:p>
            <a:pPr algn="just">
              <a:buNone/>
            </a:pPr>
            <a:r>
              <a:rPr lang="ru-RU" dirty="0" smtClean="0"/>
              <a:t>                  Николай окончил земскую школу и уже в совершеннолетнем возрасте, в 1903 году, поселился в Егорьевске, где устроился работать конторщиком на фабрике </a:t>
            </a:r>
            <a:r>
              <a:rPr lang="ru-RU" dirty="0" err="1" smtClean="0"/>
              <a:t>Бардыгина</a:t>
            </a:r>
            <a:r>
              <a:rPr lang="ru-RU" dirty="0" smtClean="0"/>
              <a:t>. </a:t>
            </a:r>
          </a:p>
          <a:p>
            <a:pPr algn="just">
              <a:buNone/>
            </a:pPr>
            <a:endParaRPr lang="ru-RU" dirty="0"/>
          </a:p>
        </p:txBody>
      </p:sp>
      <p:pic>
        <p:nvPicPr>
          <p:cNvPr id="4" name="Picture 2" descr="C:\Users\дом\Desktop\Фото для презентации про отца Николая\img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061378" cy="47557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594928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Н. Голышев</a:t>
            </a:r>
          </a:p>
          <a:p>
            <a:pPr algn="ctr"/>
            <a:r>
              <a:rPr lang="ru-RU" dirty="0" smtClean="0"/>
              <a:t>с отцом и старшей сестрой.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404664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 Narrow" pitchFamily="34" charset="0"/>
              </a:rPr>
              <a:t>Молодые годы</a:t>
            </a:r>
            <a:endParaRPr lang="ru-RU" sz="28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1412776"/>
            <a:ext cx="4858924" cy="403244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В 1914 году Николая Власовича приняли на работу в городскую управу помощником бухгалтера. </a:t>
            </a:r>
          </a:p>
          <a:p>
            <a:pPr algn="just">
              <a:buNone/>
            </a:pPr>
            <a:r>
              <a:rPr lang="ru-RU" dirty="0" smtClean="0"/>
              <a:t>В этой должности он проработал до 1917 года, а потом стал заведующим финансового отдела.</a:t>
            </a:r>
          </a:p>
          <a:p>
            <a:pPr algn="just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M:\Юляшенька\2016-2017\Фото для презентации про отца Николая\img743.jpg"/>
          <p:cNvPicPr>
            <a:picLocks noChangeAspect="1" noChangeArrowheads="1"/>
          </p:cNvPicPr>
          <p:nvPr/>
        </p:nvPicPr>
        <p:blipFill>
          <a:blip r:embed="rId2" cstate="print"/>
          <a:srcRect l="5621" t="2418" r="4448" b="14165"/>
          <a:stretch>
            <a:fillRect/>
          </a:stretch>
        </p:blipFill>
        <p:spPr bwMode="auto">
          <a:xfrm>
            <a:off x="251520" y="404664"/>
            <a:ext cx="3456384" cy="49685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504" y="566124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Николай Голышев  (в центре)      с друзьями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332656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 Narrow" pitchFamily="34" charset="0"/>
              </a:rPr>
              <a:t>Интересная работа</a:t>
            </a:r>
            <a:endParaRPr lang="ru-RU" sz="32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:\Юляшенька\2016-2017\Фото для презентации про отца Николая\img621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8798" y="692696"/>
            <a:ext cx="1989308" cy="3312368"/>
          </a:xfrm>
          <a:prstGeom prst="rect">
            <a:avLst/>
          </a:prstGeom>
          <a:noFill/>
        </p:spPr>
      </p:pic>
      <p:pic>
        <p:nvPicPr>
          <p:cNvPr id="1027" name="Picture 3" descr="M:\Юляшенька\2016-2017\Фото для презентации про отца Николая\Блокнот со стихами\IMG_1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7926" y="4149080"/>
            <a:ext cx="3629386" cy="229560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29190" y="692696"/>
            <a:ext cx="3757610" cy="5760640"/>
          </a:xfrm>
        </p:spPr>
        <p:txBody>
          <a:bodyPr>
            <a:normAutofit fontScale="62500" lnSpcReduction="20000"/>
          </a:bodyPr>
          <a:lstStyle/>
          <a:p>
            <a:pPr indent="274320" algn="just">
              <a:lnSpc>
                <a:spcPct val="120000"/>
              </a:lnSpc>
              <a:buNone/>
            </a:pPr>
            <a:r>
              <a:rPr lang="ru-RU" dirty="0" smtClean="0"/>
              <a:t>       О мировоззрении  и характере Николая Власовча до принятия сана мы узнаём </a:t>
            </a:r>
            <a:r>
              <a:rPr lang="ru-RU" dirty="0" smtClean="0"/>
              <a:t>из </a:t>
            </a:r>
            <a:r>
              <a:rPr lang="ru-RU" dirty="0" smtClean="0"/>
              <a:t>его записных </a:t>
            </a:r>
            <a:r>
              <a:rPr lang="ru-RU" dirty="0" smtClean="0"/>
              <a:t>книжек. Первое</a:t>
            </a:r>
            <a:r>
              <a:rPr lang="ru-RU" dirty="0" smtClean="0"/>
              <a:t>, что бросается в глаза – большой список писателей и поэтов 19 века. Среди них И.С.Тургенев, А.П.Чехов, И.А.Гончаров, С.Т.Аксаков, Ф.И.Тютчев, Ф.М. Достоевский.</a:t>
            </a:r>
          </a:p>
          <a:p>
            <a:pPr indent="274320" algn="just">
              <a:lnSpc>
                <a:spcPct val="120000"/>
              </a:lnSpc>
              <a:buNone/>
            </a:pPr>
            <a:r>
              <a:rPr lang="ru-RU" dirty="0" smtClean="0"/>
              <a:t>         Сохранился блокнот  с переписанными стихотворениями Н.А.Некрасова, И.З.Сурикова, А.И.Полежаева.</a:t>
            </a:r>
          </a:p>
          <a:p>
            <a:pPr indent="274320" algn="just">
              <a:lnSpc>
                <a:spcPct val="120000"/>
              </a:lnSpc>
              <a:buNone/>
            </a:pPr>
            <a:r>
              <a:rPr lang="ru-RU" dirty="0" smtClean="0"/>
              <a:t>          Известно, что он не только читал, но и сам сочинял стихи. До нас дошло стихотворение «Река </a:t>
            </a:r>
            <a:r>
              <a:rPr lang="ru-RU" dirty="0" err="1" smtClean="0"/>
              <a:t>Нерская</a:t>
            </a:r>
            <a:r>
              <a:rPr lang="ru-RU" dirty="0" smtClean="0"/>
              <a:t>». Оно содержит размышления о природе, чередующиеся с мыслями о своей судьбе.</a:t>
            </a:r>
            <a:endParaRPr lang="ru-RU" dirty="0"/>
          </a:p>
        </p:txBody>
      </p:sp>
      <p:pic>
        <p:nvPicPr>
          <p:cNvPr id="1030" name="Picture 6" descr="M:\Юляшенька\2016-2017\Фото для презентации про отца Николая\img739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92696"/>
            <a:ext cx="2229289" cy="30243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75656" y="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 Narrow" pitchFamily="34" charset="0"/>
              </a:rPr>
              <a:t>Увлечение литературой</a:t>
            </a:r>
            <a:endParaRPr lang="ru-RU" sz="36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5976" y="692696"/>
            <a:ext cx="4329114" cy="5857916"/>
          </a:xfrm>
        </p:spPr>
        <p:txBody>
          <a:bodyPr>
            <a:normAutofit fontScale="92500" lnSpcReduction="10000"/>
          </a:bodyPr>
          <a:lstStyle/>
          <a:p>
            <a:pPr indent="274320" algn="just">
              <a:buNone/>
            </a:pPr>
            <a:r>
              <a:rPr lang="ru-RU" dirty="0" smtClean="0"/>
              <a:t>     От природы Николай </a:t>
            </a:r>
            <a:r>
              <a:rPr lang="ru-RU" dirty="0" err="1" smtClean="0"/>
              <a:t>Власович</a:t>
            </a:r>
            <a:r>
              <a:rPr lang="ru-RU" dirty="0" smtClean="0"/>
              <a:t> был музыкально одаренным человеком. Сам выучился музыкальной грамоте, умел играть на скрипке и других музыкальных инструментах, обладал хорошим голосом. Был незаурядным певцом и пел в величественном Успенском соборе.</a:t>
            </a:r>
          </a:p>
          <a:p>
            <a:pPr indent="274320" algn="just">
              <a:buNone/>
            </a:pPr>
            <a:r>
              <a:rPr lang="ru-RU" dirty="0" smtClean="0"/>
              <a:t>В одной из записных книжек есть заметка о том, как  он управлял хором за ранней обедней, есть записи о зарплате певчих.</a:t>
            </a:r>
            <a:endParaRPr lang="ru-RU" dirty="0"/>
          </a:p>
        </p:txBody>
      </p:sp>
      <p:pic>
        <p:nvPicPr>
          <p:cNvPr id="21507" name="Picture 3" descr="M:\брошюра\новый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16941">
            <a:off x="376017" y="1127039"/>
            <a:ext cx="2527479" cy="1873355"/>
          </a:xfrm>
          <a:prstGeom prst="rect">
            <a:avLst/>
          </a:prstGeom>
          <a:noFill/>
        </p:spPr>
      </p:pic>
      <p:pic>
        <p:nvPicPr>
          <p:cNvPr id="21506" name="Picture 2" descr="C:\Users\дом\Desktop\Фото для презентации про отца Николая\img622.jpg"/>
          <p:cNvPicPr>
            <a:picLocks noChangeAspect="1" noChangeArrowheads="1"/>
          </p:cNvPicPr>
          <p:nvPr/>
        </p:nvPicPr>
        <p:blipFill>
          <a:blip r:embed="rId3" cstate="print"/>
          <a:srcRect l="50044" b="48535"/>
          <a:stretch>
            <a:fillRect/>
          </a:stretch>
        </p:blipFill>
        <p:spPr bwMode="auto">
          <a:xfrm rot="21047690">
            <a:off x="1909319" y="2383806"/>
            <a:ext cx="2399309" cy="2013888"/>
          </a:xfrm>
          <a:prstGeom prst="rect">
            <a:avLst/>
          </a:prstGeom>
          <a:noFill/>
        </p:spPr>
      </p:pic>
      <p:pic>
        <p:nvPicPr>
          <p:cNvPr id="21508" name="Picture 4" descr="M:\брошюра\img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022443">
            <a:off x="648318" y="3978311"/>
            <a:ext cx="2800140" cy="226780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95736" y="18864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 Narrow" pitchFamily="34" charset="0"/>
              </a:rPr>
              <a:t>Любовь к музыке</a:t>
            </a:r>
            <a:endParaRPr lang="ru-RU" sz="36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1052736"/>
            <a:ext cx="4717187" cy="4752528"/>
          </a:xfrm>
        </p:spPr>
        <p:txBody>
          <a:bodyPr>
            <a:normAutofit fontScale="77500" lnSpcReduction="20000"/>
          </a:bodyPr>
          <a:lstStyle/>
          <a:p>
            <a:pPr indent="274320" algn="just">
              <a:lnSpc>
                <a:spcPct val="120000"/>
              </a:lnSpc>
              <a:buNone/>
            </a:pPr>
            <a:r>
              <a:rPr lang="ru-RU" dirty="0" smtClean="0"/>
              <a:t>     </a:t>
            </a:r>
            <a:r>
              <a:rPr lang="ru-RU" sz="2900" dirty="0" smtClean="0"/>
              <a:t>5 ноября 1917 года Николай Голышев женился на Александре Сергеевне Ермолаевой, дочери крестьянина из деревни Савино.</a:t>
            </a:r>
          </a:p>
          <a:p>
            <a:pPr indent="274320" algn="just">
              <a:lnSpc>
                <a:spcPct val="120000"/>
              </a:lnSpc>
              <a:buNone/>
            </a:pPr>
            <a:r>
              <a:rPr lang="ru-RU" sz="2900" dirty="0" smtClean="0"/>
              <a:t>Во время венчания Николая и Александры в Успенском соборе г. Егорьевска пел сводный хор из певчих всех хоров города под управлением Константина Дмитриевича Соколова.</a:t>
            </a:r>
          </a:p>
          <a:p>
            <a:pPr indent="274320" algn="just">
              <a:lnSpc>
                <a:spcPct val="120000"/>
              </a:lnSpc>
              <a:buNone/>
            </a:pPr>
            <a:r>
              <a:rPr lang="ru-RU" sz="2900" dirty="0" smtClean="0"/>
              <a:t>    </a:t>
            </a:r>
            <a:endParaRPr lang="ru-RU" sz="2900" dirty="0"/>
          </a:p>
        </p:txBody>
      </p:sp>
      <p:pic>
        <p:nvPicPr>
          <p:cNvPr id="22530" name="Picture 2" descr="M:\брошюра\Фото Голышев Н.В -2\img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3248660" cy="48742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86248" y="1428736"/>
            <a:ext cx="471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1960" y="2708920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ru-RU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26064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 Narrow" pitchFamily="34" charset="0"/>
              </a:rPr>
              <a:t>Создание семьи</a:t>
            </a:r>
            <a:endParaRPr lang="ru-RU" sz="28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дом\Desktop\Фото для презентации про отца Николая\img6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819" y="3717032"/>
            <a:ext cx="3562221" cy="280831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188640"/>
            <a:ext cx="4536504" cy="6843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Narrow" pitchFamily="34" charset="0"/>
              </a:rPr>
              <a:t>Заботливый семьянин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5" name="Picture 3" descr="C:\Users\дом\Desktop\Фото для презентации про отца Николая\img751.jpg"/>
          <p:cNvPicPr>
            <a:picLocks noChangeAspect="1" noChangeArrowheads="1"/>
          </p:cNvPicPr>
          <p:nvPr/>
        </p:nvPicPr>
        <p:blipFill>
          <a:blip r:embed="rId3" cstate="print"/>
          <a:srcRect l="8621" t="5698" r="4190" b="18344"/>
          <a:stretch>
            <a:fillRect/>
          </a:stretch>
        </p:blipFill>
        <p:spPr bwMode="auto">
          <a:xfrm rot="575330">
            <a:off x="2219914" y="964500"/>
            <a:ext cx="1715737" cy="21633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11960" y="1484784"/>
            <a:ext cx="4283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 Николая и Александры было трое детей : первая дочь Татьяна (1919 г.), которая умерла в младенческом возрасте, вторая дочь – Вера (1920 г.), сын Сергей (1923 г.)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342900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Известно,  что Николай </a:t>
            </a:r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Власович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был очень заботливым и любящим отцом. Много проводил времени с детьми, делал с ними уроки. Когда его дети и жена болели гриппом, он в течении недели скрупулезно мерил всем температуру и вписывал свои наблюдения в таблицу. </a:t>
            </a:r>
            <a:endParaRPr lang="ru-RU" dirty="0"/>
          </a:p>
        </p:txBody>
      </p:sp>
      <p:pic>
        <p:nvPicPr>
          <p:cNvPr id="4" name="Picture 4" descr="C:\Users\дом\Desktop\Фото для презентации про отца Николая\img753.jpg"/>
          <p:cNvPicPr>
            <a:picLocks noChangeAspect="1" noChangeArrowheads="1"/>
          </p:cNvPicPr>
          <p:nvPr/>
        </p:nvPicPr>
        <p:blipFill>
          <a:blip r:embed="rId4" cstate="print"/>
          <a:srcRect l="22733" t="30208" r="22733" b="9375"/>
          <a:stretch>
            <a:fillRect/>
          </a:stretch>
        </p:blipFill>
        <p:spPr bwMode="auto">
          <a:xfrm rot="20712223">
            <a:off x="553042" y="938713"/>
            <a:ext cx="1679193" cy="221348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619672" y="321297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Arial" pitchFamily="34" charset="0"/>
                <a:cs typeface="Arial" pitchFamily="34" charset="0"/>
              </a:rPr>
              <a:t>Танечка и Вера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2088</TotalTime>
  <Words>980</Words>
  <Application>Microsoft Office PowerPoint</Application>
  <PresentationFormat>Экран (4:3)</PresentationFormat>
  <Paragraphs>58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Заботливый семьянин</vt:lpstr>
      <vt:lpstr>Слайд 10</vt:lpstr>
      <vt:lpstr>Слайд 11</vt:lpstr>
      <vt:lpstr>Слайд 12</vt:lpstr>
      <vt:lpstr>Слайд 13</vt:lpstr>
      <vt:lpstr>Слайд 14</vt:lpstr>
      <vt:lpstr>МОУ СОШ №12 г. Егорьевска . Аксёнова  Иулиания Романовна 6 «В» класс   Преподаватель : Аксёнова Юлия Владимировна Источники: http://nikolskiy-hram.cerkov.ru; семейный фотоархив</vt:lpstr>
    </vt:vector>
  </TitlesOfParts>
  <Company>ОАО "Детский Мир"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Фириченкова Ирина Павловна</dc:creator>
  <cp:lastModifiedBy>ПОЛЬЗОВАТЕЛЬ</cp:lastModifiedBy>
  <cp:revision>87</cp:revision>
  <dcterms:created xsi:type="dcterms:W3CDTF">2016-11-28T17:46:11Z</dcterms:created>
  <dcterms:modified xsi:type="dcterms:W3CDTF">2016-12-04T17:50:42Z</dcterms:modified>
</cp:coreProperties>
</file>